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6"/>
  </p:notesMasterIdLst>
  <p:sldIdLst>
    <p:sldId id="316" r:id="rId2"/>
    <p:sldId id="258" r:id="rId3"/>
    <p:sldId id="291" r:id="rId4"/>
    <p:sldId id="32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37EBBED-6CD4-4C9C-A4C1-72954C81C3B8}">
          <p14:sldIdLst>
            <p14:sldId id="316"/>
            <p14:sldId id="258"/>
            <p14:sldId id="291"/>
            <p14:sldId id="32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riyand@yahoo.com" initials="p" lastIdx="1" clrIdx="0">
    <p:extLst>
      <p:ext uri="{19B8F6BF-5375-455C-9EA6-DF929625EA0E}">
        <p15:presenceInfo xmlns:p15="http://schemas.microsoft.com/office/powerpoint/2012/main" userId="2e6c608d057290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5739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5" autoAdjust="0"/>
    <p:restoredTop sz="94291" autoAdjust="0"/>
  </p:normalViewPr>
  <p:slideViewPr>
    <p:cSldViewPr snapToGrid="0">
      <p:cViewPr varScale="1">
        <p:scale>
          <a:sx n="65" d="100"/>
          <a:sy n="65" d="100"/>
        </p:scale>
        <p:origin x="106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5982BA-7124-495B-92D8-3A1F87A8BEBA}" type="datetimeFigureOut">
              <a:rPr lang="en-US" smtClean="0"/>
              <a:t>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B553E2-09CF-4CE0-9AA2-793A4B73305B}" type="slidenum">
              <a:rPr lang="en-US" smtClean="0"/>
              <a:t>‹#›</a:t>
            </a:fld>
            <a:endParaRPr lang="en-US"/>
          </a:p>
        </p:txBody>
      </p:sp>
    </p:spTree>
    <p:extLst>
      <p:ext uri="{BB962C8B-B14F-4D97-AF65-F5344CB8AC3E}">
        <p14:creationId xmlns:p14="http://schemas.microsoft.com/office/powerpoint/2010/main" val="401426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B553E2-09CF-4CE0-9AA2-793A4B73305B}" type="slidenum">
              <a:rPr lang="en-US" smtClean="0"/>
              <a:t>1</a:t>
            </a:fld>
            <a:endParaRPr lang="en-US"/>
          </a:p>
        </p:txBody>
      </p:sp>
    </p:spTree>
    <p:extLst>
      <p:ext uri="{BB962C8B-B14F-4D97-AF65-F5344CB8AC3E}">
        <p14:creationId xmlns:p14="http://schemas.microsoft.com/office/powerpoint/2010/main" val="2003769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4724-F0D9-4403-9BA5-BF62018F30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19E70C-DBBC-463A-8E41-AC7FEDA25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DDE57A-307F-46D5-8ADA-09A99C9FBD84}"/>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5" name="Footer Placeholder 4">
            <a:extLst>
              <a:ext uri="{FF2B5EF4-FFF2-40B4-BE49-F238E27FC236}">
                <a16:creationId xmlns:a16="http://schemas.microsoft.com/office/drawing/2014/main" id="{6DB6B563-D30E-4575-A524-C741B1A450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026E32-1C63-4CC3-AE6F-95DE7B29958D}"/>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176824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34047-9229-45FA-B68B-32D641C7E1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E57A2C-7162-4DC0-85E5-A9ACEBE256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227869-E280-4F79-89F1-E7ADD975523E}"/>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5" name="Footer Placeholder 4">
            <a:extLst>
              <a:ext uri="{FF2B5EF4-FFF2-40B4-BE49-F238E27FC236}">
                <a16:creationId xmlns:a16="http://schemas.microsoft.com/office/drawing/2014/main" id="{51ECE6B0-7AFF-4635-9621-8722C3EE8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F95F4E-9A5D-447F-B4D6-B62BB13C2742}"/>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2209995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30A9BA-BCD1-4102-8B94-E5D6B5232B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0B5832-1C2F-4014-8169-A0DB28635B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B627D8-1B57-4DE1-866D-AF95B9C1D918}"/>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5" name="Footer Placeholder 4">
            <a:extLst>
              <a:ext uri="{FF2B5EF4-FFF2-40B4-BE49-F238E27FC236}">
                <a16:creationId xmlns:a16="http://schemas.microsoft.com/office/drawing/2014/main" id="{EEAE06EC-0481-4CA0-81B9-EF1D7F0F3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FEEBF-0B9A-44D6-ADD7-155A948F48E4}"/>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1187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48955-B266-41BB-84C1-F82EA9E951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87D1D5-8EE3-48CE-9E32-2977F48E6F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FB4FB7-5365-4C7F-8568-DE556A06C803}"/>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5" name="Footer Placeholder 4">
            <a:extLst>
              <a:ext uri="{FF2B5EF4-FFF2-40B4-BE49-F238E27FC236}">
                <a16:creationId xmlns:a16="http://schemas.microsoft.com/office/drawing/2014/main" id="{D1F25A20-77A4-4183-A335-20C3E8B502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2CB62-08D8-40E8-8D55-601850FFF245}"/>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127057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E72EB-66AE-4756-8454-D743DA58EDB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2D0BA2-F1C4-4329-AB5E-0AB1219366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633703-6903-4DC1-A922-E34C5064A5CE}"/>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5" name="Footer Placeholder 4">
            <a:extLst>
              <a:ext uri="{FF2B5EF4-FFF2-40B4-BE49-F238E27FC236}">
                <a16:creationId xmlns:a16="http://schemas.microsoft.com/office/drawing/2014/main" id="{4F7A8D24-EF23-41DE-98AE-DBCC2B7BBD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ECF11-6C23-445C-A99A-3E1E517AE24B}"/>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330470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36597-C88E-4678-8A22-4EAD4A6A03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61D372-8DBA-4C20-B342-98D328920D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F0638B-B3DE-478A-96B7-CAF87530A4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F32A99-A1DA-45BC-9FC6-57B8089024DC}"/>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6" name="Footer Placeholder 5">
            <a:extLst>
              <a:ext uri="{FF2B5EF4-FFF2-40B4-BE49-F238E27FC236}">
                <a16:creationId xmlns:a16="http://schemas.microsoft.com/office/drawing/2014/main" id="{3F08895C-0A6C-4AE8-B7DB-5E1E186861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310BA-CEFB-4552-85E3-B3EBEAEF946E}"/>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2317072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14FD-86FE-4AD4-BA9C-5E63468A37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3A64C2-0798-443D-8244-28C2418800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BD4925-9176-4E29-80D3-4BFEE43323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9DBEFE-3EDB-498E-AA09-039FA36D4B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2B753B-3DDC-4D22-9796-D2E0B9A8CA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F42A0D-CA64-454F-9D0F-E0115762A055}"/>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8" name="Footer Placeholder 7">
            <a:extLst>
              <a:ext uri="{FF2B5EF4-FFF2-40B4-BE49-F238E27FC236}">
                <a16:creationId xmlns:a16="http://schemas.microsoft.com/office/drawing/2014/main" id="{359028F1-5F59-4EFC-A92F-75F5626343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1543A2-47B0-4DAA-ACD1-A39C67EBFFB8}"/>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15724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11BC4-199B-4ECA-9BF1-5042B04852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765B87-3F17-406A-BC6B-70774F2A4607}"/>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4" name="Footer Placeholder 3">
            <a:extLst>
              <a:ext uri="{FF2B5EF4-FFF2-40B4-BE49-F238E27FC236}">
                <a16:creationId xmlns:a16="http://schemas.microsoft.com/office/drawing/2014/main" id="{992C7618-5226-41F0-A42B-E955FDD309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A7EBC6-55C6-46DF-878A-8793116E9245}"/>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2737661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A490A2-A93F-43CD-92ED-8B818A4D9868}"/>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3" name="Footer Placeholder 2">
            <a:extLst>
              <a:ext uri="{FF2B5EF4-FFF2-40B4-BE49-F238E27FC236}">
                <a16:creationId xmlns:a16="http://schemas.microsoft.com/office/drawing/2014/main" id="{E5666862-58D7-4835-B94D-6DC27F5BB9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47749F-493C-4AC7-B6B9-2C1429B153E6}"/>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1926458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1726C-F947-4BF3-9E56-97E49BA959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930B2E-074A-45D7-96D1-83642091FA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1E3747-3230-409A-B6A9-6CAF31334B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2C05E3-6477-47EE-8706-D07D9FB09929}"/>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6" name="Footer Placeholder 5">
            <a:extLst>
              <a:ext uri="{FF2B5EF4-FFF2-40B4-BE49-F238E27FC236}">
                <a16:creationId xmlns:a16="http://schemas.microsoft.com/office/drawing/2014/main" id="{521DD309-D220-4F44-BE50-5E8EFEDBCC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C9BDBD-16A7-46EF-82DA-F95150797E7A}"/>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119488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C6AD-A745-4C9A-8B1C-9090F2BF5C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504F87-2CD2-4377-8635-C013AFD3B6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E27B2F-CE21-434E-BC5F-CD5A99AAD7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465053-C16F-464D-BEE2-90895807FFF6}"/>
              </a:ext>
            </a:extLst>
          </p:cNvPr>
          <p:cNvSpPr>
            <a:spLocks noGrp="1"/>
          </p:cNvSpPr>
          <p:nvPr>
            <p:ph type="dt" sz="half" idx="10"/>
          </p:nvPr>
        </p:nvSpPr>
        <p:spPr/>
        <p:txBody>
          <a:bodyPr/>
          <a:lstStyle/>
          <a:p>
            <a:fld id="{48380173-49F0-4F45-A430-40F86E4BCD89}" type="datetimeFigureOut">
              <a:rPr lang="en-US" smtClean="0"/>
              <a:t>12/3/2021</a:t>
            </a:fld>
            <a:endParaRPr lang="en-US"/>
          </a:p>
        </p:txBody>
      </p:sp>
      <p:sp>
        <p:nvSpPr>
          <p:cNvPr id="6" name="Footer Placeholder 5">
            <a:extLst>
              <a:ext uri="{FF2B5EF4-FFF2-40B4-BE49-F238E27FC236}">
                <a16:creationId xmlns:a16="http://schemas.microsoft.com/office/drawing/2014/main" id="{DCB79505-4F31-4447-AE70-A237605148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AB1C3F-170D-470E-ABBB-FE69340BB0A4}"/>
              </a:ext>
            </a:extLst>
          </p:cNvPr>
          <p:cNvSpPr>
            <a:spLocks noGrp="1"/>
          </p:cNvSpPr>
          <p:nvPr>
            <p:ph type="sldNum" sz="quarter" idx="12"/>
          </p:nvPr>
        </p:nvSpPr>
        <p:spPr/>
        <p:txBody>
          <a:bodyPr/>
          <a:lstStyle/>
          <a:p>
            <a:fld id="{41A5ED2A-F60B-49B4-8129-6998EAD6A4E3}" type="slidenum">
              <a:rPr lang="en-US" smtClean="0"/>
              <a:t>‹#›</a:t>
            </a:fld>
            <a:endParaRPr lang="en-US"/>
          </a:p>
        </p:txBody>
      </p:sp>
    </p:spTree>
    <p:extLst>
      <p:ext uri="{BB962C8B-B14F-4D97-AF65-F5344CB8AC3E}">
        <p14:creationId xmlns:p14="http://schemas.microsoft.com/office/powerpoint/2010/main" val="403998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2298">
              <a:srgbClr val="ABC0E4"/>
            </a:gs>
            <a:gs pos="0">
              <a:schemeClr val="accent5">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011EFA-E916-4BCE-9157-BB5EB42FDB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2DAE4E1-31D3-4505-89D4-0C50716333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BF8FE9-E012-415C-8877-E2AE64784E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380173-49F0-4F45-A430-40F86E4BCD89}" type="datetimeFigureOut">
              <a:rPr lang="en-US" smtClean="0"/>
              <a:t>12/3/2021</a:t>
            </a:fld>
            <a:endParaRPr lang="en-US"/>
          </a:p>
        </p:txBody>
      </p:sp>
      <p:sp>
        <p:nvSpPr>
          <p:cNvPr id="5" name="Footer Placeholder 4">
            <a:extLst>
              <a:ext uri="{FF2B5EF4-FFF2-40B4-BE49-F238E27FC236}">
                <a16:creationId xmlns:a16="http://schemas.microsoft.com/office/drawing/2014/main" id="{2B3EC122-01BE-4B03-A060-C9BEF0B623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DA8F33-CE8C-4A7B-A5D5-4A42E9DF90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5ED2A-F60B-49B4-8129-6998EAD6A4E3}" type="slidenum">
              <a:rPr lang="en-US" smtClean="0"/>
              <a:t>‹#›</a:t>
            </a:fld>
            <a:endParaRPr lang="en-US"/>
          </a:p>
        </p:txBody>
      </p:sp>
    </p:spTree>
    <p:extLst>
      <p:ext uri="{BB962C8B-B14F-4D97-AF65-F5344CB8AC3E}">
        <p14:creationId xmlns:p14="http://schemas.microsoft.com/office/powerpoint/2010/main" val="2697056968"/>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AE06B-542D-4B40-9181-DDA6B42F681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004D9CC-792D-49C9-988F-E2B84CAF640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7705830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7C8E4-921A-4264-99B2-6672B89FAA2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ADCAFCB-A4BB-4831-809A-E097E9579851}"/>
              </a:ext>
            </a:extLst>
          </p:cNvPr>
          <p:cNvSpPr>
            <a:spLocks noGrp="1"/>
          </p:cNvSpPr>
          <p:nvPr>
            <p:ph idx="1"/>
          </p:nvPr>
        </p:nvSpPr>
        <p:spPr>
          <a:xfrm>
            <a:off x="838200" y="1825624"/>
            <a:ext cx="10515600" cy="4816475"/>
          </a:xfrm>
        </p:spPr>
        <p:txBody>
          <a:bodyPr>
            <a:noAutofit/>
          </a:bodyPr>
          <a:lstStyle/>
          <a:p>
            <a:pPr marL="0" indent="0" algn="ctr" rtl="1">
              <a:lnSpc>
                <a:spcPct val="150000"/>
              </a:lnSpc>
              <a:spcBef>
                <a:spcPts val="0"/>
              </a:spcBef>
              <a:spcAft>
                <a:spcPts val="800"/>
              </a:spcAft>
              <a:buNone/>
            </a:pPr>
            <a:r>
              <a:rPr lang="ar-SA" sz="2000" b="1" dirty="0">
                <a:solidFill>
                  <a:srgbClr val="C00000"/>
                </a:solidFill>
                <a:latin typeface="Times New Roman" panose="02020603050405020304" pitchFamily="18" charset="0"/>
                <a:ea typeface="Times New Roman" panose="02020603050405020304" pitchFamily="18" charset="0"/>
                <a:cs typeface="B Nazanin" panose="00000400000000000000" pitchFamily="2" charset="-78"/>
              </a:rPr>
              <a:t> </a:t>
            </a:r>
            <a:r>
              <a:rPr lang="ar-SA" sz="2400" b="1" dirty="0">
                <a:solidFill>
                  <a:srgbClr val="C00000"/>
                </a:solidFill>
                <a:latin typeface="Times New Roman" panose="02020603050405020304" pitchFamily="18" charset="0"/>
                <a:ea typeface="Times New Roman" panose="02020603050405020304" pitchFamily="18" charset="0"/>
                <a:cs typeface="B Nazanin" panose="00000400000000000000" pitchFamily="2" charset="-78"/>
              </a:rPr>
              <a:t>دانشکده فنی مهندسی</a:t>
            </a:r>
            <a:endParaRPr lang="en-US" sz="2400" b="1" dirty="0">
              <a:solidFill>
                <a:srgbClr val="C00000"/>
              </a:solidFill>
              <a:latin typeface="Calibri" panose="020F0502020204030204" pitchFamily="34" charset="0"/>
              <a:ea typeface="Times New Roman" panose="02020603050405020304" pitchFamily="18" charset="0"/>
              <a:cs typeface="Arial" panose="020B0604020202020204" pitchFamily="34" charset="0"/>
            </a:endParaRPr>
          </a:p>
          <a:p>
            <a:pPr marL="0" indent="0" algn="ctr" rtl="1">
              <a:lnSpc>
                <a:spcPct val="150000"/>
              </a:lnSpc>
              <a:spcBef>
                <a:spcPts val="0"/>
              </a:spcBef>
              <a:spcAft>
                <a:spcPts val="800"/>
              </a:spcAft>
              <a:buNone/>
            </a:pPr>
            <a:r>
              <a:rPr lang="fa-IR" sz="2400" b="1" dirty="0">
                <a:solidFill>
                  <a:srgbClr val="FF0000"/>
                </a:solidFill>
                <a:latin typeface="Times New Roman" panose="02020603050405020304" pitchFamily="18" charset="0"/>
                <a:ea typeface="Times New Roman" panose="02020603050405020304" pitchFamily="18" charset="0"/>
                <a:cs typeface="B Nazanin" panose="00000400000000000000" pitchFamily="2" charset="-78"/>
              </a:rPr>
              <a:t>مهندسی عمران گرایش </a:t>
            </a:r>
            <a:r>
              <a:rPr lang="ar-SA" sz="2400" b="1" dirty="0">
                <a:solidFill>
                  <a:srgbClr val="FF0000"/>
                </a:solidFill>
                <a:latin typeface="Times New Roman" panose="02020603050405020304" pitchFamily="18" charset="0"/>
                <a:ea typeface="Times New Roman" panose="02020603050405020304" pitchFamily="18" charset="0"/>
                <a:cs typeface="B Nazanin" panose="00000400000000000000" pitchFamily="2" charset="-78"/>
              </a:rPr>
              <a:t>مدیریت و مهندسی منابع آب</a:t>
            </a:r>
            <a:endParaRPr lang="en-US" sz="24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marL="0" indent="0" algn="ctr" rtl="1">
              <a:buNone/>
            </a:pPr>
            <a:r>
              <a:rPr lang="fa-IR" dirty="0">
                <a:solidFill>
                  <a:schemeClr val="accent1"/>
                </a:solidFill>
                <a:cs typeface="B Titr" panose="00000700000000000000" pitchFamily="2" charset="-78"/>
              </a:rPr>
              <a:t>ساخت مدل مفهومی در </a:t>
            </a:r>
            <a:r>
              <a:rPr lang="en-US" dirty="0" err="1">
                <a:solidFill>
                  <a:schemeClr val="accent1"/>
                </a:solidFill>
                <a:cs typeface="B Titr" panose="00000700000000000000" pitchFamily="2" charset="-78"/>
              </a:rPr>
              <a:t>Modflow</a:t>
            </a:r>
            <a:endParaRPr lang="en-US" dirty="0">
              <a:solidFill>
                <a:schemeClr val="accent1"/>
              </a:solidFill>
              <a:cs typeface="B Titr" panose="00000700000000000000" pitchFamily="2" charset="-78"/>
            </a:endParaRPr>
          </a:p>
          <a:p>
            <a:pPr marL="0" indent="0" algn="ctr">
              <a:buNone/>
            </a:pPr>
            <a:endParaRPr lang="en-US" sz="3200" dirty="0">
              <a:cs typeface="B Titr" panose="00000700000000000000" pitchFamily="2" charset="-78"/>
            </a:endParaRPr>
          </a:p>
          <a:p>
            <a:pPr marL="0" indent="0" algn="ctr">
              <a:buNone/>
            </a:pPr>
            <a:r>
              <a:rPr lang="fa-IR" sz="2400" dirty="0">
                <a:solidFill>
                  <a:srgbClr val="002060"/>
                </a:solidFill>
                <a:cs typeface="B Titr" panose="00000700000000000000" pitchFamily="2" charset="-78"/>
              </a:rPr>
              <a:t>پدید آورنده:</a:t>
            </a:r>
          </a:p>
          <a:p>
            <a:pPr marL="0" indent="0" algn="ctr">
              <a:buNone/>
            </a:pPr>
            <a:r>
              <a:rPr lang="fa-IR" sz="2400" dirty="0">
                <a:solidFill>
                  <a:srgbClr val="002060"/>
                </a:solidFill>
                <a:cs typeface="B Titr" panose="00000700000000000000" pitchFamily="2" charset="-78"/>
              </a:rPr>
              <a:t>استاد:</a:t>
            </a:r>
          </a:p>
          <a:p>
            <a:pPr marL="0" indent="0" algn="ctr">
              <a:buNone/>
            </a:pPr>
            <a:endParaRPr lang="fa-IR" sz="2000" dirty="0">
              <a:solidFill>
                <a:srgbClr val="C00000"/>
              </a:solidFill>
              <a:cs typeface="B Titr" panose="00000700000000000000" pitchFamily="2" charset="-78"/>
            </a:endParaRPr>
          </a:p>
          <a:p>
            <a:pPr marL="0" indent="0" algn="ctr">
              <a:buNone/>
            </a:pPr>
            <a:endParaRPr lang="fa-IR" sz="2000" dirty="0">
              <a:solidFill>
                <a:srgbClr val="C00000"/>
              </a:solidFill>
              <a:cs typeface="B Titr" panose="00000700000000000000" pitchFamily="2" charset="-78"/>
            </a:endParaRPr>
          </a:p>
          <a:p>
            <a:pPr marL="0" indent="0" algn="ctr">
              <a:buNone/>
            </a:pPr>
            <a:r>
              <a:rPr lang="fa-IR" sz="2000" dirty="0">
                <a:solidFill>
                  <a:schemeClr val="accent2">
                    <a:lumMod val="50000"/>
                  </a:schemeClr>
                </a:solidFill>
                <a:cs typeface="B Titr" panose="00000700000000000000" pitchFamily="2" charset="-78"/>
              </a:rPr>
              <a:t>تیر 1400</a:t>
            </a:r>
          </a:p>
        </p:txBody>
      </p:sp>
    </p:spTree>
    <p:extLst>
      <p:ext uri="{BB962C8B-B14F-4D97-AF65-F5344CB8AC3E}">
        <p14:creationId xmlns:p14="http://schemas.microsoft.com/office/powerpoint/2010/main" val="2183152685"/>
      </p:ext>
    </p:extLst>
  </p:cSld>
  <p:clrMapOvr>
    <a:masterClrMapping/>
  </p:clrMapOvr>
  <p:transition spd="med" advTm="300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AEC45-8DDE-47DE-A895-F626798F0A1B}"/>
              </a:ext>
            </a:extLst>
          </p:cNvPr>
          <p:cNvSpPr>
            <a:spLocks noGrp="1"/>
          </p:cNvSpPr>
          <p:nvPr>
            <p:ph type="title"/>
          </p:nvPr>
        </p:nvSpPr>
        <p:spPr>
          <a:xfrm>
            <a:off x="1288772" y="26505"/>
            <a:ext cx="10903227" cy="887895"/>
          </a:xfrm>
        </p:spPr>
        <p:txBody>
          <a:bodyPr>
            <a:normAutofit/>
          </a:bodyPr>
          <a:lstStyle/>
          <a:p>
            <a:pPr algn="r" rtl="1"/>
            <a:r>
              <a:rPr lang="fa-IR" sz="3600" b="1" dirty="0">
                <a:solidFill>
                  <a:schemeClr val="tx2"/>
                </a:solidFill>
                <a:cs typeface="B Titr" panose="00000700000000000000" pitchFamily="2" charset="-78"/>
              </a:rPr>
              <a:t>مدل مفهومی</a:t>
            </a:r>
            <a:endParaRPr lang="en-US" sz="3600" b="1" dirty="0">
              <a:solidFill>
                <a:schemeClr val="tx2"/>
              </a:solidFill>
              <a:cs typeface="B Titr" panose="00000700000000000000" pitchFamily="2" charset="-78"/>
            </a:endParaRPr>
          </a:p>
        </p:txBody>
      </p:sp>
      <p:sp>
        <p:nvSpPr>
          <p:cNvPr id="3" name="Content Placeholder 2">
            <a:extLst>
              <a:ext uri="{FF2B5EF4-FFF2-40B4-BE49-F238E27FC236}">
                <a16:creationId xmlns:a16="http://schemas.microsoft.com/office/drawing/2014/main" id="{6524BA21-E42F-4C18-BFA0-0AEA59973894}"/>
              </a:ext>
            </a:extLst>
          </p:cNvPr>
          <p:cNvSpPr>
            <a:spLocks noGrp="1"/>
          </p:cNvSpPr>
          <p:nvPr>
            <p:ph idx="1"/>
          </p:nvPr>
        </p:nvSpPr>
        <p:spPr>
          <a:xfrm>
            <a:off x="1" y="675861"/>
            <a:ext cx="12191999" cy="5943599"/>
          </a:xfrm>
        </p:spPr>
        <p:txBody>
          <a:bodyPr>
            <a:normAutofit fontScale="92500"/>
          </a:bodyPr>
          <a:lstStyle/>
          <a:p>
            <a:pPr marL="0" indent="0" algn="just" rtl="1">
              <a:lnSpc>
                <a:spcPct val="150000"/>
              </a:lnSpc>
              <a:buNone/>
            </a:pPr>
            <a:r>
              <a:rPr lang="fa-IR" dirty="0">
                <a:cs typeface="B Nazanin" panose="00000400000000000000" pitchFamily="2" charset="-78"/>
              </a:rPr>
              <a:t>مدل مفهومی</a:t>
            </a:r>
            <a:r>
              <a:rPr lang="en-US" dirty="0">
                <a:cs typeface="B Nazanin" panose="00000400000000000000" pitchFamily="2" charset="-78"/>
              </a:rPr>
              <a:t> </a:t>
            </a:r>
            <a:r>
              <a:rPr lang="fa-IR" dirty="0">
                <a:cs typeface="B Nazanin" panose="00000400000000000000" pitchFamily="2" charset="-78"/>
              </a:rPr>
              <a:t>یک نمایش از سیستم است که توسط ترکیبی از مفاهیمی است که برای کمک به درک، فهم، یا شبیه سازی یک موضوع استفاده می‌شود. بعضی از مدل ها اجسام فیزیکی هستند؛ برای نمونه، یک مدل اسباب‌بازی که جمع شده و ممکن است مانند شئی که نمایش می‌دهد عمل کند. وقتی یک سازه را به همراه ابعاد آن بطور شماتیک نشان می دهیم در واقع مدل مفهومی تحقیق را به نمایش درآورده ایم. اگر محقق در تحقیق خود با بیش از یک متغییر همراه باشد مدل مفهومی باید نشان دهنده روابط بین متغییرها، جهت آنها و در حدامکان، مثبت یا منفی بودن رابطه باشد.مدل مفهومی تحقیق از دل بررسی مبانی نظری استخراج می گردد.در ادامه با ساخت یک مدل مفهومی در محیط </a:t>
            </a:r>
            <a:r>
              <a:rPr lang="en-US" dirty="0">
                <a:latin typeface="Times New Roman" panose="02020603050405020304" pitchFamily="18" charset="0"/>
                <a:cs typeface="Times New Roman" panose="02020603050405020304" pitchFamily="18" charset="0"/>
              </a:rPr>
              <a:t>GMS</a:t>
            </a:r>
            <a:r>
              <a:rPr lang="fa-IR" dirty="0">
                <a:cs typeface="B Nazanin" panose="00000400000000000000" pitchFamily="2" charset="-78"/>
              </a:rPr>
              <a:t> آشنا می شویم.تعیین</a:t>
            </a:r>
            <a:r>
              <a:rPr lang="en-US" dirty="0">
                <a:cs typeface="B Nazanin" panose="00000400000000000000" pitchFamily="2" charset="-78"/>
              </a:rPr>
              <a:t> </a:t>
            </a:r>
            <a:r>
              <a:rPr lang="fa-IR" dirty="0">
                <a:cs typeface="B Nazanin" panose="00000400000000000000" pitchFamily="2" charset="-78"/>
              </a:rPr>
              <a:t>مرزآبخوان یا مرز محدوده مطالعاتی،توزیع پارامتر های هیدرولوژیکی اعم از چاه های بهره</a:t>
            </a:r>
            <a:r>
              <a:rPr lang="en-US" dirty="0">
                <a:cs typeface="B Nazanin" panose="00000400000000000000" pitchFamily="2" charset="-78"/>
              </a:rPr>
              <a:t> </a:t>
            </a:r>
            <a:r>
              <a:rPr lang="fa-IR" dirty="0">
                <a:cs typeface="B Nazanin" panose="00000400000000000000" pitchFamily="2" charset="-78"/>
              </a:rPr>
              <a:t>برداری،وضعیت تخلیه و تغذیه رودخانه،ضخامت لایه اشباع،هدایت هیدرولیکی و...</a:t>
            </a:r>
            <a:r>
              <a:rPr lang="en-US" dirty="0">
                <a:cs typeface="B Nazanin" panose="00000400000000000000" pitchFamily="2" charset="-78"/>
              </a:rPr>
              <a:t> </a:t>
            </a:r>
            <a:r>
              <a:rPr lang="fa-IR" dirty="0">
                <a:cs typeface="B Nazanin" panose="00000400000000000000" pitchFamily="2" charset="-78"/>
              </a:rPr>
              <a:t>مجموعه ای از اطلاعات مدل مفهومی ما را نشان خواهد داد در واقع با ساخت مدل مفهومی دیدی ابتدایی از مدلسازی آبخوان پیدا خواهیم کرد.</a:t>
            </a:r>
          </a:p>
          <a:p>
            <a:pPr marL="0" indent="0" algn="just" rtl="1">
              <a:lnSpc>
                <a:spcPct val="170000"/>
              </a:lnSpc>
              <a:buNone/>
            </a:pPr>
            <a:endParaRPr lang="fa-IR" dirty="0">
              <a:cs typeface="B Nazanin" panose="00000400000000000000" pitchFamily="2" charset="-78"/>
            </a:endParaRPr>
          </a:p>
        </p:txBody>
      </p:sp>
    </p:spTree>
    <p:extLst>
      <p:ext uri="{BB962C8B-B14F-4D97-AF65-F5344CB8AC3E}">
        <p14:creationId xmlns:p14="http://schemas.microsoft.com/office/powerpoint/2010/main" val="7227710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9CE68-3800-481B-B59C-BB6577919265}"/>
              </a:ext>
            </a:extLst>
          </p:cNvPr>
          <p:cNvSpPr>
            <a:spLocks noGrp="1"/>
          </p:cNvSpPr>
          <p:nvPr>
            <p:ph type="title"/>
          </p:nvPr>
        </p:nvSpPr>
        <p:spPr>
          <a:xfrm>
            <a:off x="838200" y="1"/>
            <a:ext cx="11353800" cy="848138"/>
          </a:xfrm>
        </p:spPr>
        <p:txBody>
          <a:bodyPr>
            <a:normAutofit/>
          </a:bodyPr>
          <a:lstStyle/>
          <a:p>
            <a:pPr algn="r" rtl="1"/>
            <a:r>
              <a:rPr lang="fa-IR" sz="3600" dirty="0">
                <a:solidFill>
                  <a:schemeClr val="accent6"/>
                </a:solidFill>
                <a:cs typeface="B Titr" panose="00000700000000000000" pitchFamily="2" charset="-78"/>
              </a:rPr>
              <a:t>ایجاد منطقه مطالعاتی</a:t>
            </a:r>
            <a:endParaRPr lang="en-US" sz="3600" dirty="0">
              <a:solidFill>
                <a:schemeClr val="accent6"/>
              </a:solidFill>
              <a:cs typeface="B Titr" panose="00000700000000000000" pitchFamily="2" charset="-78"/>
            </a:endParaRPr>
          </a:p>
        </p:txBody>
      </p:sp>
      <p:sp>
        <p:nvSpPr>
          <p:cNvPr id="3" name="Content Placeholder 2">
            <a:extLst>
              <a:ext uri="{FF2B5EF4-FFF2-40B4-BE49-F238E27FC236}">
                <a16:creationId xmlns:a16="http://schemas.microsoft.com/office/drawing/2014/main" id="{5DB45F68-FBA1-4275-B66D-FD25504C13ED}"/>
              </a:ext>
            </a:extLst>
          </p:cNvPr>
          <p:cNvSpPr>
            <a:spLocks noGrp="1"/>
          </p:cNvSpPr>
          <p:nvPr>
            <p:ph idx="1"/>
          </p:nvPr>
        </p:nvSpPr>
        <p:spPr>
          <a:xfrm>
            <a:off x="-1" y="508344"/>
            <a:ext cx="12192000" cy="6009860"/>
          </a:xfrm>
        </p:spPr>
        <p:txBody>
          <a:bodyPr/>
          <a:lstStyle/>
          <a:p>
            <a:pPr marL="0" indent="0" algn="just" rtl="1">
              <a:lnSpc>
                <a:spcPct val="150000"/>
              </a:lnSpc>
              <a:buNone/>
            </a:pPr>
            <a:r>
              <a:rPr lang="fa-IR" dirty="0">
                <a:cs typeface="B Nazanin" panose="00000400000000000000" pitchFamily="2" charset="-78"/>
              </a:rPr>
              <a:t>در ابتدای کار برای اینکه حوزه مورد نظر خود را تعیین کنیم باید از فایل های موجود استفاده کرده وسپس آنرا ادیت کنیم به همین منظور بر روی گزینه </a:t>
            </a:r>
            <a:r>
              <a:rPr lang="en-US" dirty="0">
                <a:latin typeface="Times New Roman" panose="02020603050405020304" pitchFamily="18" charset="0"/>
                <a:cs typeface="Times New Roman" panose="02020603050405020304" pitchFamily="18" charset="0"/>
              </a:rPr>
              <a:t>Edit</a:t>
            </a:r>
            <a:r>
              <a:rPr lang="fa-IR" dirty="0">
                <a:cs typeface="B Nazanin" panose="00000400000000000000" pitchFamily="2" charset="-78"/>
              </a:rPr>
              <a:t> کلیک کرده و مناطقی را که فاقد داده های آماری میباشند با استفاده از گزینه </a:t>
            </a:r>
            <a:r>
              <a:rPr lang="en-US" dirty="0">
                <a:latin typeface="Times New Roman" panose="02020603050405020304" pitchFamily="18" charset="0"/>
                <a:cs typeface="Times New Roman" panose="02020603050405020304" pitchFamily="18" charset="0"/>
              </a:rPr>
              <a:t>Cut Polygons Tools</a:t>
            </a:r>
            <a:r>
              <a:rPr lang="fa-IR" dirty="0">
                <a:cs typeface="B Nazanin" panose="00000400000000000000" pitchFamily="2" charset="-78"/>
              </a:rPr>
              <a:t>، از لایه حذف میکنیم.همچنین میتوان با استفاده از ابزار های موجود در </a:t>
            </a:r>
            <a:r>
              <a:rPr lang="en-US" dirty="0" err="1">
                <a:latin typeface="Times New Roman" panose="02020603050405020304" pitchFamily="18" charset="0"/>
                <a:cs typeface="Times New Roman" panose="02020603050405020304" pitchFamily="18" charset="0"/>
              </a:rPr>
              <a:t>Arctoolbox</a:t>
            </a:r>
            <a:r>
              <a:rPr lang="fa-IR" dirty="0">
                <a:cs typeface="B Nazanin" panose="00000400000000000000" pitchFamily="2" charset="-78"/>
              </a:rPr>
              <a:t> لایه ابتدایی را به لایه پولیگونی تبدیل کنیم.</a:t>
            </a:r>
          </a:p>
          <a:p>
            <a:pPr marL="0" indent="0" algn="just" rtl="1">
              <a:lnSpc>
                <a:spcPct val="150000"/>
              </a:lnSpc>
              <a:buNone/>
            </a:pPr>
            <a:endParaRPr lang="fa-IR" dirty="0">
              <a:cs typeface="B Nazanin" panose="00000400000000000000" pitchFamily="2" charset="-78"/>
            </a:endParaRPr>
          </a:p>
          <a:p>
            <a:pPr marL="0" indent="0" algn="just" rtl="1">
              <a:lnSpc>
                <a:spcPct val="150000"/>
              </a:lnSpc>
              <a:buNone/>
            </a:pPr>
            <a:endParaRPr lang="en-US" dirty="0">
              <a:cs typeface="B Nazanin" panose="00000400000000000000" pitchFamily="2" charset="-78"/>
            </a:endParaRPr>
          </a:p>
        </p:txBody>
      </p:sp>
      <p:pic>
        <p:nvPicPr>
          <p:cNvPr id="5" name="Picture 4">
            <a:extLst>
              <a:ext uri="{FF2B5EF4-FFF2-40B4-BE49-F238E27FC236}">
                <a16:creationId xmlns:a16="http://schemas.microsoft.com/office/drawing/2014/main" id="{DDC2FCC4-8ABE-40E7-BA3A-121A20D15D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2364" y="3429000"/>
            <a:ext cx="3551583" cy="2920656"/>
          </a:xfrm>
          <a:prstGeom prst="rect">
            <a:avLst/>
          </a:prstGeom>
        </p:spPr>
      </p:pic>
      <p:pic>
        <p:nvPicPr>
          <p:cNvPr id="7" name="Picture 6">
            <a:extLst>
              <a:ext uri="{FF2B5EF4-FFF2-40B4-BE49-F238E27FC236}">
                <a16:creationId xmlns:a16="http://schemas.microsoft.com/office/drawing/2014/main" id="{5A6823FF-6528-414E-8D53-DADD3E1CC7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120374"/>
            <a:ext cx="8013134" cy="3737626"/>
          </a:xfrm>
          <a:prstGeom prst="rect">
            <a:avLst/>
          </a:prstGeom>
        </p:spPr>
      </p:pic>
    </p:spTree>
    <p:extLst>
      <p:ext uri="{BB962C8B-B14F-4D97-AF65-F5344CB8AC3E}">
        <p14:creationId xmlns:p14="http://schemas.microsoft.com/office/powerpoint/2010/main" val="2177545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circle(in)">
                                      <p:cBhvr>
                                        <p:cTn id="2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6254127</TotalTime>
  <Words>302</Words>
  <Application>Microsoft Office PowerPoint</Application>
  <PresentationFormat>Widescreen</PresentationFormat>
  <Paragraphs>14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مدل مفهومی</vt:lpstr>
      <vt:lpstr>ایجاد منطقه مطالعاتی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 نام و یاد خدا</dc:title>
  <dc:creator>Pouria</dc:creator>
  <cp:lastModifiedBy>Pouria Nd</cp:lastModifiedBy>
  <cp:revision>464</cp:revision>
  <dcterms:created xsi:type="dcterms:W3CDTF">2020-12-25T00:37:53Z</dcterms:created>
  <dcterms:modified xsi:type="dcterms:W3CDTF">2021-12-03T02:20:18Z</dcterms:modified>
</cp:coreProperties>
</file>